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67" r:id="rId2"/>
    <p:sldMasterId id="2147483668" r:id="rId3"/>
    <p:sldMasterId id="2147483669" r:id="rId4"/>
    <p:sldMasterId id="2147483685" r:id="rId5"/>
    <p:sldMasterId id="2147483692" r:id="rId6"/>
    <p:sldMasterId id="2147483698" r:id="rId7"/>
    <p:sldMasterId id="2147483709" r:id="rId8"/>
    <p:sldMasterId id="2147483721" r:id="rId9"/>
    <p:sldMasterId id="2147483733" r:id="rId10"/>
  </p:sldMasterIdLst>
  <p:notesMasterIdLst>
    <p:notesMasterId r:id="rId32"/>
  </p:notesMasterIdLst>
  <p:handoutMasterIdLst>
    <p:handoutMasterId r:id="rId33"/>
  </p:handoutMasterIdLst>
  <p:sldIdLst>
    <p:sldId id="256" r:id="rId11"/>
    <p:sldId id="352" r:id="rId12"/>
    <p:sldId id="382" r:id="rId13"/>
    <p:sldId id="355" r:id="rId14"/>
    <p:sldId id="391" r:id="rId15"/>
    <p:sldId id="397" r:id="rId16"/>
    <p:sldId id="396" r:id="rId17"/>
    <p:sldId id="413" r:id="rId18"/>
    <p:sldId id="399" r:id="rId19"/>
    <p:sldId id="403" r:id="rId20"/>
    <p:sldId id="416" r:id="rId21"/>
    <p:sldId id="415" r:id="rId22"/>
    <p:sldId id="404" r:id="rId23"/>
    <p:sldId id="405" r:id="rId24"/>
    <p:sldId id="406" r:id="rId25"/>
    <p:sldId id="407" r:id="rId26"/>
    <p:sldId id="409" r:id="rId27"/>
    <p:sldId id="411" r:id="rId28"/>
    <p:sldId id="408" r:id="rId29"/>
    <p:sldId id="412" r:id="rId30"/>
    <p:sldId id="327" r:id="rId31"/>
  </p:sldIdLst>
  <p:sldSz cx="12192000" cy="6858000"/>
  <p:notesSz cx="9926638" cy="6797675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pitchFamily="34" charset="0"/>
      <p:bold r:id="rId44"/>
    </p:embeddedFont>
    <p:embeddedFont>
      <p:font typeface="Open Sans Light" panose="020B0306030504020204" pitchFamily="34" charset="0"/>
      <p:regular r:id="rId45"/>
      <p:italic r:id="rId4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159"/>
    <a:srgbClr val="E40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7" autoAdjust="0"/>
    <p:restoredTop sz="94694"/>
  </p:normalViewPr>
  <p:slideViewPr>
    <p:cSldViewPr snapToGrid="0">
      <p:cViewPr varScale="1">
        <p:scale>
          <a:sx n="61" d="100"/>
          <a:sy n="61" d="100"/>
        </p:scale>
        <p:origin x="7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1483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6.fntdata"/><Relationship Id="rId21" Type="http://schemas.openxmlformats.org/officeDocument/2006/relationships/slide" Target="slides/slide11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0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Beispielgrafik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25974025464992151"/>
          <c:y val="0.508095176655566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4C781-5F79-46AA-B876-1AEDDE560801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2A90C-6208-43A9-98C5-1A67A870BA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511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08718-C955-49A2-8F06-2D227C7F140B}" type="datetimeFigureOut">
              <a:rPr lang="de-DE" smtClean="0"/>
              <a:t>12.03.2025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115E2-507B-4DDE-BCB1-11D8F7DFF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56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Session 21/08/2024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115E2-507B-4DDE-BCB1-11D8F7DFFBE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49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339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9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58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31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2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36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115E2-507B-4DDE-BCB1-11D8F7DFFBE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01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115E2-507B-4DDE-BCB1-11D8F7DFFBE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480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7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94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58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8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115E2-507B-4DDE-BCB1-11D8F7DFFBE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9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3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8124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693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9452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673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56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7"/>
          <p:cNvGraphicFramePr>
            <a:graphicFrameLocks/>
          </p:cNvGraphicFramePr>
          <p:nvPr/>
        </p:nvGraphicFramePr>
        <p:xfrm>
          <a:off x="5774587" y="2297517"/>
          <a:ext cx="5218676" cy="3711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Diagramm" r:id="rId3" imgW="4578493" imgH="4096867" progId="Excel.Chart.8">
                  <p:embed/>
                </p:oleObj>
              </mc:Choice>
              <mc:Fallback>
                <p:oleObj name="Diagramm" r:id="rId3" imgW="4578493" imgH="4096867" progId="Excel.Chart.8">
                  <p:embed/>
                  <p:pic>
                    <p:nvPicPr>
                      <p:cNvPr id="2" name="Diagramm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4587" y="2297517"/>
                        <a:ext cx="5218676" cy="3711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852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41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335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79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F604A-F2F4-4BEF-B1FD-055F7918FF73}" type="datetime1">
              <a:rPr lang="de-DE" smtClean="0"/>
              <a:t>12.03.2025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834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ED0D4-2DA8-4B33-A8D4-60ED15D8BF5C}" type="datetime1">
              <a:rPr lang="de-DE" smtClean="0"/>
              <a:t>12.03.2025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08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49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DAACF-4FC3-4F18-B8D6-3B034EC827D6}" type="datetime1">
              <a:rPr lang="de-DE" smtClean="0"/>
              <a:t>12.03.2025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842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FDA57-01AF-4DA6-9E68-3FB4B812C0E8}" type="datetime1">
              <a:rPr lang="de-DE" smtClean="0"/>
              <a:t>12.03.2025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062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11169-D896-411F-943B-AF1B78F07377}" type="datetime1">
              <a:rPr lang="de-DE" smtClean="0"/>
              <a:t>12.03.2025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181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36010-5590-4E4A-84E2-84FCDD80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71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16AC3-AF2A-4C5F-8D49-4143ED56E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4294087-FE27-44B2-ADA3-C132D04E0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B0474A-FE90-4A9F-9F27-EA229F05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04A5-13A7-4221-AC7E-B72A7A93DECD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CA314F-5717-4C46-8815-EAFB4C0E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6374A7-6110-4C9E-975C-3C242440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899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760E6-A514-46C7-A8F6-FD781256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D754E6-9E1E-4FB4-954B-3C8FF5C78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49764F-E0B3-449E-A471-452015ED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A1022-BB2C-4A1B-93CA-7D8044F46235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434678-2195-4AAC-8489-FF1E4BC8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8742D3-ECAD-4CE1-A8ED-DE918CE4D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575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98B41-0E91-47F9-9339-A127A40E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CED12B-6F3A-4276-A28D-55FA510FC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E21F2-254E-4C23-8519-B9D9D7126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1039E-2E20-4466-B6C5-BADC9B3A2240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45D396-3D19-41D6-817B-702772CD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5405A9-9252-4D7F-9D56-D1AC3705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185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F2F94-D505-4E74-AED7-C13DAB11F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A337D7-F8A6-4257-83CD-4723B4AF9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50D7B2-3F82-4675-B83C-C6A0B3C12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667A1C-67B0-4304-B73C-B98E0F15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9E948-2F25-49F9-8432-ED2018F928CA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62A189-86A1-45FC-A035-62996DD3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B052C6-9D45-4343-B788-5C1A89BE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06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A75B3-F9E1-4593-817C-9F0A02A3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E1EE77-E143-4DF5-B2B8-85B19F289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6E4197-9507-497E-8546-647A72D31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84D70D9-67B0-42F9-B48F-1E22970AE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5C5013-536C-4DB0-842D-63EEA221C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D1C5EB-347A-40DA-B248-86989807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047A-5567-4C05-BC0D-A52B32A3EB7E}" type="datetime1">
              <a:rPr lang="de-DE" smtClean="0"/>
              <a:t>12.03.2025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5753C82-D41B-4A89-A13F-22ECF60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9A96EB-5DF1-488D-9436-81EBC0CD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6029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88869-CA18-490C-88C4-B72B4F13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6E6F97-E7A0-4361-8966-E311E6D9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14387-33E8-4E5A-92A8-1356CD2F8A3B}" type="datetime1">
              <a:rPr lang="de-DE" smtClean="0"/>
              <a:t>12.03.2025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B8FC6D-2C7B-4CD0-B637-788E7D35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34FC71-7FFB-45AD-A8E2-5546116B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08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m 11"/>
          <p:cNvGraphicFramePr/>
          <p:nvPr userDrawn="1">
            <p:extLst>
              <p:ext uri="{D42A27DB-BD31-4B8C-83A1-F6EECF244321}">
                <p14:modId xmlns:p14="http://schemas.microsoft.com/office/powerpoint/2010/main" val="408703251"/>
              </p:ext>
            </p:extLst>
          </p:nvPr>
        </p:nvGraphicFramePr>
        <p:xfrm>
          <a:off x="5832087" y="2343149"/>
          <a:ext cx="5102613" cy="361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5861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86DE49-2261-43DC-823A-48A4F3BC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187EA-43CA-415C-A835-771FFE38B700}" type="datetime1">
              <a:rPr lang="de-DE" smtClean="0"/>
              <a:t>12.03.2025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ACE280-5C1B-49D2-9AEA-E9EF3A63D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61D42B-3D61-4F64-9312-851C16EF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3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00FF0-83F9-4366-A80E-7E9042F9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502BA0-1F0B-4D17-AE29-5C3B1E6FE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FBDF6F-99AE-4EF2-BD59-9A32157F5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FB0C28-E3F7-4EB2-B73F-4C0E644A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94153-97B0-4B7F-8ADB-D770A1172169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37A3D0-AF7D-4C87-BAEA-843301BF6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698C38-FFB2-46D2-A4D7-4C404ED7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068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42DAB-95C4-4A6A-B629-8C91219A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3D993BA-9828-474C-A61B-D18C6DDC4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EDAF89-9E84-402C-8778-2E4EA9221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A00AF1-DF1D-4AB4-B625-BCFBBB040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ED38-5B64-4595-82DF-9887FB8CFC20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3C28A1E-1CED-4786-9F34-01FAD9C89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63CA03-257C-48A0-AB94-1D603E83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489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8AAB8-E51A-4AA8-9A61-0F62673F3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609AC18-FFEE-4C16-AC49-A3928DDBB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992DB1-111C-44F8-BA0A-01E1619E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59673-F07B-4112-B2AA-B6FDC86ACC6B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5AF0B9-7A5A-4B8E-8242-1030A599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86BF00-01DE-44CB-B58F-1015619C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184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2398259-AAD9-4281-89D0-4BB8AA618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F28D19-73D2-40C3-A52D-ED53F9B6B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D52000-1450-4C5C-8F5E-B13FB21B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E5328-1A61-4406-8E4C-16B05F27753C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8AF559-DF0D-46A6-8297-59D0734F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0AAAB1-D173-4D23-8079-448F00678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42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DC970-F8BC-4FE3-8012-81449F61A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5996CE0-72D4-4FF7-8899-6C3AEA0E4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206DA3-6BE6-4B0D-9080-6D47212C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09C7F-31C8-4EB7-8DB4-3A166BF78083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761D9B-1A52-4A93-BEED-28BF41AB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834B46-3AA1-4DEC-BD7D-2A957371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6367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F51D8-2ACC-407E-8309-214B4E3A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386EE0-AA8B-4E8E-8E72-3251C996E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C9F292-AAEA-401C-82E8-C6DE91BB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F5B96-4F1F-4CDE-9997-C86DBD57D6F9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28D48B-3053-453A-8ECC-BA3BCC77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2E0F9C-4251-4D58-96CE-359F97F55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070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A3419-BB6B-4226-8AED-CA1C9A6C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A01CBA-2651-4CC5-9E6B-200373EB5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65AC9-5CD2-4DC4-8A3A-AAFFD241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D98D-4676-4D72-858E-FD41607FE89C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1801E7-9C0F-4B79-B4AE-6D35D080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B1432C-0F78-4746-AD18-4FE6B8C7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346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3D8BE-1803-4F78-9616-5FD7850A5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F35BAE-3B90-454D-9C5C-E68355720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2D50BD-1160-4DA3-97B9-BAB275F04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565891-B8CC-4BF7-A24A-477EE9EA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E7016-5DBE-401D-A8BB-1C6E98C39F4D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3EAC7D-D47B-45F4-BCF5-B974DE52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4FB6FC-30B4-4D0A-85A1-F4AD8808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662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20784-1B5B-4F6C-BA52-F847F3F57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AEB66-2DA6-4B00-9C57-DE69EF4B7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B8395A-A4FF-4ECE-AC6F-CA55489C5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282068-903B-471F-944E-E9F0F061F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77DB24-D8B1-460E-BFA9-9D6962D64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689A8A-517F-4F34-A849-148B981B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DA42A-C4C3-4324-9CC9-10CA8D293AFF}" type="datetime1">
              <a:rPr lang="de-DE" smtClean="0"/>
              <a:t>12.03.2025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3945DA-F20D-4914-B8DE-14648A3E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0B5B501-4828-4A15-A77E-E4D8E2B0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829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245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0575B-6E0E-4627-B3D5-B2EEBFD6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66F1A7-F1F2-4104-B352-10BC4AE0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35AB-1F4F-4A7E-ACF1-244EDEFA26D4}" type="datetime1">
              <a:rPr lang="de-DE" smtClean="0"/>
              <a:t>12.03.2025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E9392D-A8BA-4519-A651-4679851D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221834-4AB7-4EAD-9C3E-5702AB81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05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310E64-AD92-43A8-9C9D-733D7D6A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3ED7-CDBC-49A5-9938-7A755B403309}" type="datetime1">
              <a:rPr lang="de-DE" smtClean="0"/>
              <a:t>12.03.2025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CA750D-A998-4E9F-8852-282C0982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33769E-3464-4ECD-9703-B2E3D7DF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901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58A68-0388-4A7A-93CF-0097A542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9A99B9-E3A3-41E5-AB69-F6B4333E8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C803D61-F979-4C3D-B908-A59B03ECA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C2D43C-265E-4E7B-8931-045A0F53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1823C-5D7C-42E6-A432-010E753CEAC8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9AF25EF-01CE-4D21-9B74-575C30F4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EC78F3-A4D0-4086-9749-616E232B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743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1498C-64EA-4D2E-989A-780F148B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A259C6D-1E96-4EF2-AB9C-3DC179977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E095D0-1B9E-4CA9-893C-5F85E3F8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C97751-0A4C-4377-BAB1-00FE2E7E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25B3-1447-4B51-955A-3A7382CB3CF1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646BF41-DE58-4E42-B158-F025FB3FD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9D8B1D-620C-4C6D-81E9-F7628F98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030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36C91-8F25-48C0-A09D-9F1708A8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849EFDE-8D07-40D7-80A1-4D382D994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4F4E2E-F672-4874-92F4-7C256027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9B73A-4B9F-46CF-B056-51CB662B5619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EED51D-32A9-4C34-96AC-A96A558E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450200-C80B-43A5-925C-F11C95D7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7302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E8DE2D3-5275-4B69-B896-68EB11CB7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316015-713C-4062-935B-6AACD3F99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9E13F1-8184-4446-988E-09377256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4EB1-820D-4A77-88ED-7606C4E481CC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0C8FBD-0880-4A79-9093-789EFFF6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53B37-E1F8-44CD-B73C-BEC8CF6D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78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DEAD4-D706-4E44-AB55-8798AE0CD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5ED066-9314-4C24-B6C4-EE88994D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7E7B7D-7A77-48AD-A72B-142ADE2A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974AE-9A6D-4549-8450-F5B4125291F0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35605F-4B45-4C46-B789-597A91E1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C7253E-8852-48CE-893F-DE5C9058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83136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D942F-0DA0-43F5-9CE4-AFBFB50D2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2EDC65-0315-4DDB-AB59-8304F5EE9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57B270-6431-412E-A126-93E08BF9C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5C5F-F01E-495F-86E2-A2383CF08AA2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E6619E-69FD-429C-8E58-97AA429E8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A2A0EF-E85D-4AB0-933A-54F67CD7B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155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4178F-318B-4A24-A14C-3574E895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4669EF-68C1-4581-A8FD-51CD58356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17EB30-72B0-4BC6-B320-67927D50B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B766F-F468-4202-8A2E-679FCB250269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436484-0096-4BCF-BC44-EFB34CE1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FA4D95-9634-4D84-B3FF-E5C2664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079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A8A1B-8D2A-4FCD-AB09-28076476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42195B-DCFF-46EE-819D-D87F09801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A212C9-4F38-413D-B141-9BBD7B8F6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862068-DC47-49C1-81E1-0FB2DABC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E25D-FD1A-43BF-8CCF-AD1DCB21460E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D9B24D-DAE5-494B-B88B-F69EB1B8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424A055-3C42-4FC6-A6F6-6C80E4F8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4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4997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BF2EE7-51B1-4B81-99AB-6839B63B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DC03858-06D5-4449-A81E-7CB4A7DDF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4F995D8-776A-4259-A181-680D7EAD7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18D4E7-A3C4-44CD-9777-3C5F3D7F7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AB805DA-326D-4CA0-9EFF-E9DC53D8DD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E08C65-1140-478D-9C40-BB0D2B05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468F-852A-4C81-851B-B04012976C67}" type="datetime1">
              <a:rPr lang="de-DE" smtClean="0"/>
              <a:t>12.03.2025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BEFDDA7-4096-4296-9765-EB487283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BB888A-298D-4F4F-97C2-3439CB70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1098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66061-5356-4FB2-AA7B-E7F66134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E9C372-16E5-469A-ADA2-BFA64DF3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036F-852B-42B3-976D-849A5B76FC64}" type="datetime1">
              <a:rPr lang="de-DE" smtClean="0"/>
              <a:t>12.03.2025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CC559D-0220-4F0A-B001-83162464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E81B99-C612-4A7E-B714-83784638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086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F7C3B4A-6A84-4C49-A659-272D4EA4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CB1B-107C-4340-B8F3-355B66C441E8}" type="datetime1">
              <a:rPr lang="de-DE" smtClean="0"/>
              <a:t>12.03.2025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F93310-31B5-4494-BAAE-EC3EF45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C91E82-AC8A-4E0C-85F2-AC95317B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191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DF4B7-A817-4F89-B93E-3A8AEA07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02C9FA-BE13-4E5E-95B6-7B237DE2B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EE9A16-0DA3-4AC8-8793-F201D455C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571E0F-0939-4A5E-A853-76F65213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D69F-2BE4-4D1F-9A36-F5B59C29FF29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F77E99-F77D-4CC0-A94B-C9AB3B97A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9A1CE0-E90A-49D8-BB3B-FB3878D9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794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69B27-0B66-4E5E-AF04-EBE85B8D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91F137-0418-4BFB-BDB4-26F5B9BE9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197234-486C-4008-BB08-8442DEBC4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3BA014-13B4-40B0-A93A-E109814F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850-7075-4575-B406-B61E6CEA755B}" type="datetime1">
              <a:rPr lang="de-DE" smtClean="0"/>
              <a:t>12.03.2025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4D769B-CFAF-402A-BF94-C4EA69BB4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AECE02-3EAD-40F6-8B29-620C67FE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9515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84ADC-A829-4E14-9E40-0B056C86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95EED0-05FD-4B0C-90F4-6CE29DAA3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D02C63-7548-4A48-BC5E-FC1A9600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FC81C-AC30-474B-9040-CC3565E670D5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F5EC8-0A4E-454B-8BE9-5F40E97A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743970-5E33-476B-A0EB-76CE44F4F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545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D85C32B-54EB-4E02-B401-01FF6A0AE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A615439-3B82-47AA-B6EA-72A8AC493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F7B553-9941-4971-AB7B-D8A8424D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253D-DEC8-41AB-81B0-E9D48D06F07B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A91786-C079-44BA-9134-5657FBA6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E29FA1-856B-40FB-A32A-FB4A3F97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45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>
            <a:spLocks noGrp="1"/>
          </p:cNvSpPr>
          <p:nvPr>
            <p:ph sz="quarter" idx="10" hasCustomPrompt="1"/>
          </p:nvPr>
        </p:nvSpPr>
        <p:spPr>
          <a:xfrm>
            <a:off x="595315" y="710067"/>
            <a:ext cx="9144000" cy="57172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de-DE" dirty="0"/>
              <a:t>Headlines mit </a:t>
            </a:r>
            <a:r>
              <a:rPr lang="de-DE" dirty="0" err="1"/>
              <a:t>Bullets</a:t>
            </a:r>
            <a:endParaRPr lang="de-DE" dirty="0"/>
          </a:p>
        </p:txBody>
      </p:sp>
      <p:sp>
        <p:nvSpPr>
          <p:cNvPr id="3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595313" y="1681842"/>
            <a:ext cx="11087779" cy="4482194"/>
          </a:xfrm>
          <a:prstGeom prst="rect">
            <a:avLst/>
          </a:prstGeom>
        </p:spPr>
        <p:txBody>
          <a:bodyPr/>
          <a:lstStyle>
            <a:lvl1pPr marL="171446" indent="-171446">
              <a:buClr>
                <a:srgbClr val="E40042"/>
              </a:buClr>
              <a:buSzPct val="80000"/>
              <a:buFont typeface="Wingdings" panose="05000000000000000000" pitchFamily="2" charset="2"/>
              <a:buChar char=""/>
              <a:defRPr sz="20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514337" indent="-171446">
              <a:buClr>
                <a:srgbClr val="E40042"/>
              </a:buClr>
              <a:buFont typeface="Wingdings" panose="05000000000000000000" pitchFamily="2" charset="2"/>
              <a:buChar char="§"/>
              <a:defRPr sz="18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2pPr>
            <a:lvl3pPr marL="857228" indent="-171446">
              <a:buClr>
                <a:srgbClr val="E40042"/>
              </a:buClr>
              <a:buFont typeface="Wingdings" panose="05000000000000000000" pitchFamily="2" charset="2"/>
              <a:buChar char="§"/>
              <a:defRPr sz="18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3pPr>
            <a:lvl4pPr marL="1200120" indent="-171446">
              <a:buClr>
                <a:srgbClr val="E40042"/>
              </a:buClr>
              <a:buFont typeface="Wingdings" panose="05000000000000000000" pitchFamily="2" charset="2"/>
              <a:buChar char="§"/>
              <a:defRPr sz="18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4pPr>
            <a:lvl5pPr marL="1543012" indent="-171446">
              <a:buClr>
                <a:srgbClr val="E40042"/>
              </a:buClr>
              <a:buFont typeface="Wingdings" panose="05000000000000000000" pitchFamily="2" charset="2"/>
              <a:buChar char="§"/>
              <a:defRPr sz="180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5pPr>
          </a:lstStyle>
          <a:p>
            <a:pPr lvl="0"/>
            <a:r>
              <a:rPr lang="de-DE" dirty="0"/>
              <a:t> 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668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06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12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53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9" y="-95855"/>
            <a:ext cx="12192478" cy="6857732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 userDrawn="1"/>
        </p:nvSpPr>
        <p:spPr>
          <a:xfrm>
            <a:off x="504825" y="1994716"/>
            <a:ext cx="9144000" cy="3472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rtl="0">
              <a:buClr>
                <a:srgbClr val="E40042"/>
              </a:buClr>
              <a:buSzPct val="75000"/>
              <a:buFont typeface="Wingdings" panose="05000000000000000000" pitchFamily="2" charset="2"/>
              <a:buChar char="n"/>
            </a:pPr>
            <a:endParaRPr lang="de-DE" sz="2400" b="1" dirty="0">
              <a:solidFill>
                <a:srgbClr val="42515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" name="Untertitel 2"/>
          <p:cNvSpPr txBox="1">
            <a:spLocks/>
          </p:cNvSpPr>
          <p:nvPr userDrawn="1"/>
        </p:nvSpPr>
        <p:spPr>
          <a:xfrm>
            <a:off x="504825" y="6471466"/>
            <a:ext cx="9144000" cy="2904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000" b="0" i="0" u="none" strike="noStrike" kern="1200" baseline="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14. September 2022| Welcome Day</a:t>
            </a:r>
          </a:p>
        </p:txBody>
      </p:sp>
    </p:spTree>
    <p:extLst>
      <p:ext uri="{BB962C8B-B14F-4D97-AF65-F5344CB8AC3E}">
        <p14:creationId xmlns:p14="http://schemas.microsoft.com/office/powerpoint/2010/main" val="197275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64" r:id="rId2"/>
    <p:sldLayoutId id="2147483670" r:id="rId3"/>
    <p:sldLayoutId id="2147483666" r:id="rId4"/>
    <p:sldLayoutId id="2147483675" r:id="rId5"/>
    <p:sldLayoutId id="2147483683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F3CD6DD-FA00-4BFE-B1B3-4A93F3B2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DCBADE-D385-4EEC-AAB1-4EB72463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45DD3F-F844-4DD4-8A26-D6A530D13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C4C42-B206-4923-B6EE-2B904EA2A0F0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B21F9B-6920-4A11-8D1E-F427E8CFD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ED453-FEBB-4720-8C92-DE8AB91ED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709AE-2600-443E-B37C-68301EF420F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45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"/>
            <a:ext cx="12192000" cy="6857463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 userDrawn="1"/>
        </p:nvSpPr>
        <p:spPr>
          <a:xfrm>
            <a:off x="504825" y="1994716"/>
            <a:ext cx="9144000" cy="3472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rtl="0">
              <a:buClr>
                <a:srgbClr val="E40042"/>
              </a:buClr>
              <a:buSzPct val="75000"/>
              <a:buFont typeface="Wingdings" panose="05000000000000000000" pitchFamily="2" charset="2"/>
              <a:buChar char="n"/>
            </a:pPr>
            <a:endParaRPr lang="de-DE" sz="2400" b="1" dirty="0">
              <a:solidFill>
                <a:srgbClr val="42515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5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6" r:id="rId2"/>
    <p:sldLayoutId id="2147483677" r:id="rId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4"/>
            <a:ext cx="12192000" cy="6857463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 userDrawn="1"/>
        </p:nvSpPr>
        <p:spPr>
          <a:xfrm>
            <a:off x="504825" y="1994716"/>
            <a:ext cx="9144000" cy="3472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rtl="0">
              <a:buClr>
                <a:srgbClr val="E40042"/>
              </a:buClr>
              <a:buSzPct val="75000"/>
              <a:buFont typeface="Wingdings" panose="05000000000000000000" pitchFamily="2" charset="2"/>
              <a:buChar char="n"/>
            </a:pPr>
            <a:endParaRPr lang="de-DE" sz="2400" b="1" dirty="0">
              <a:solidFill>
                <a:srgbClr val="42515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7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9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"/>
            <a:ext cx="12192478" cy="68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505210" y="1995212"/>
            <a:ext cx="9144452" cy="347218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2602" indent="-272602">
              <a:buClr>
                <a:srgbClr val="E4004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sz="1908" b="1" dirty="0">
              <a:solidFill>
                <a:srgbClr val="425159"/>
              </a:solidFill>
            </a:endParaRP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505210" y="6470763"/>
            <a:ext cx="9144452" cy="2907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sz="795" baseline="0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FC987-03C4-7F5F-D826-BD8FE8D7F2FD}"/>
              </a:ext>
            </a:extLst>
          </p:cNvPr>
          <p:cNvSpPr txBox="1">
            <a:spLocks/>
          </p:cNvSpPr>
          <p:nvPr userDrawn="1"/>
        </p:nvSpPr>
        <p:spPr>
          <a:xfrm>
            <a:off x="504825" y="6471466"/>
            <a:ext cx="9144000" cy="2904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000" b="0" i="0" u="none" strike="noStrike" kern="1200" baseline="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21. September 2023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50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hf sldNum="0" hdr="0" ftr="0"/>
  <p:txStyles>
    <p:titleStyle>
      <a:lvl1pPr algn="l" defTabSz="72553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46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2553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2pPr>
      <a:lvl3pPr algn="l" defTabSz="72553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3pPr>
      <a:lvl4pPr algn="l" defTabSz="72553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4pPr>
      <a:lvl5pPr algn="l" defTabSz="72553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5pPr>
      <a:lvl6pPr marL="414589" algn="l" defTabSz="725531" rtl="0" fontAlgn="base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6pPr>
      <a:lvl7pPr marL="829178" algn="l" defTabSz="725531" rtl="0" fontAlgn="base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7pPr>
      <a:lvl8pPr marL="1243767" algn="l" defTabSz="725531" rtl="0" fontAlgn="base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8pPr>
      <a:lvl9pPr marL="1658356" algn="l" defTabSz="725531" rtl="0" fontAlgn="base">
        <a:lnSpc>
          <a:spcPct val="90000"/>
        </a:lnSpc>
        <a:spcBef>
          <a:spcPct val="0"/>
        </a:spcBef>
        <a:spcAft>
          <a:spcPct val="0"/>
        </a:spcAft>
        <a:defRPr sz="344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1383" indent="-181383" algn="l" defTabSz="725531" rtl="0" eaLnBrk="0" fontAlgn="base" hangingPunct="0">
        <a:lnSpc>
          <a:spcPct val="90000"/>
        </a:lnSpc>
        <a:spcBef>
          <a:spcPts val="793"/>
        </a:spcBef>
        <a:spcAft>
          <a:spcPct val="0"/>
        </a:spcAft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44148" indent="-181383" algn="l" defTabSz="725531" rtl="0" eaLnBrk="0" fontAlgn="base" hangingPunct="0">
        <a:lnSpc>
          <a:spcPct val="90000"/>
        </a:lnSpc>
        <a:spcBef>
          <a:spcPts val="397"/>
        </a:spcBef>
        <a:spcAft>
          <a:spcPct val="0"/>
        </a:spcAft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08353" indent="-181383" algn="l" defTabSz="725531" rtl="0" eaLnBrk="0" fontAlgn="base" hangingPunct="0">
        <a:lnSpc>
          <a:spcPct val="90000"/>
        </a:lnSpc>
        <a:spcBef>
          <a:spcPts val="397"/>
        </a:spcBef>
        <a:spcAft>
          <a:spcPct val="0"/>
        </a:spcAft>
        <a:buFont typeface="Arial" panose="020B0604020202020204" pitchFamily="34" charset="0"/>
        <a:buChar char="•"/>
        <a:defRPr sz="1542" kern="1200">
          <a:solidFill>
            <a:schemeClr val="tx1"/>
          </a:solidFill>
          <a:latin typeface="+mn-lt"/>
          <a:ea typeface="+mn-ea"/>
          <a:cs typeface="+mn-cs"/>
        </a:defRPr>
      </a:lvl3pPr>
      <a:lvl4pPr marL="1271119" indent="-181383" algn="l" defTabSz="725531" rtl="0" eaLnBrk="0" fontAlgn="base" hangingPunct="0">
        <a:lnSpc>
          <a:spcPct val="90000"/>
        </a:lnSpc>
        <a:spcBef>
          <a:spcPts val="397"/>
        </a:spcBef>
        <a:spcAft>
          <a:spcPct val="0"/>
        </a:spcAft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4pPr>
      <a:lvl5pPr marL="1635323" indent="-181383" algn="l" defTabSz="725531" rtl="0" eaLnBrk="0" fontAlgn="base" hangingPunct="0">
        <a:lnSpc>
          <a:spcPct val="90000"/>
        </a:lnSpc>
        <a:spcBef>
          <a:spcPts val="397"/>
        </a:spcBef>
        <a:spcAft>
          <a:spcPct val="0"/>
        </a:spcAft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5pPr>
      <a:lvl6pPr marL="1999086" indent="-181735" algn="l" defTabSz="7269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362556" indent="-181735" algn="l" defTabSz="7269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726026" indent="-181735" algn="l" defTabSz="7269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3089497" indent="-181735" algn="l" defTabSz="726940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1pPr>
      <a:lvl2pPr marL="36347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2pPr>
      <a:lvl3pPr marL="72694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3pPr>
      <a:lvl4pPr marL="109041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4pPr>
      <a:lvl5pPr marL="145388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5pPr>
      <a:lvl6pPr marL="181735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6pPr>
      <a:lvl7pPr marL="2180820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7pPr>
      <a:lvl8pPr marL="254429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8pPr>
      <a:lvl9pPr marL="2907761" algn="l" defTabSz="726940" rtl="0" eaLnBrk="1" latinLnBrk="0" hangingPunct="1">
        <a:defRPr sz="14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570211" y="2434786"/>
            <a:ext cx="188642" cy="162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bk object 17"/>
          <p:cNvSpPr/>
          <p:nvPr/>
        </p:nvSpPr>
        <p:spPr>
          <a:xfrm>
            <a:off x="2895353" y="4373707"/>
            <a:ext cx="208205" cy="135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25CD9-A7B8-403A-901F-E51386DCBCB0}" type="datetime1">
              <a:rPr lang="de-DE" smtClean="0"/>
              <a:t>12.03.2025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48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hf sldNum="0"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4589">
        <a:defRPr>
          <a:latin typeface="+mn-lt"/>
          <a:ea typeface="+mn-ea"/>
          <a:cs typeface="+mn-cs"/>
        </a:defRPr>
      </a:lvl2pPr>
      <a:lvl3pPr marL="829178">
        <a:defRPr>
          <a:latin typeface="+mn-lt"/>
          <a:ea typeface="+mn-ea"/>
          <a:cs typeface="+mn-cs"/>
        </a:defRPr>
      </a:lvl3pPr>
      <a:lvl4pPr marL="1243767">
        <a:defRPr>
          <a:latin typeface="+mn-lt"/>
          <a:ea typeface="+mn-ea"/>
          <a:cs typeface="+mn-cs"/>
        </a:defRPr>
      </a:lvl4pPr>
      <a:lvl5pPr marL="1658356">
        <a:defRPr>
          <a:latin typeface="+mn-lt"/>
          <a:ea typeface="+mn-ea"/>
          <a:cs typeface="+mn-cs"/>
        </a:defRPr>
      </a:lvl5pPr>
      <a:lvl6pPr marL="2072945">
        <a:defRPr>
          <a:latin typeface="+mn-lt"/>
          <a:ea typeface="+mn-ea"/>
          <a:cs typeface="+mn-cs"/>
        </a:defRPr>
      </a:lvl6pPr>
      <a:lvl7pPr marL="2487534">
        <a:defRPr>
          <a:latin typeface="+mn-lt"/>
          <a:ea typeface="+mn-ea"/>
          <a:cs typeface="+mn-cs"/>
        </a:defRPr>
      </a:lvl7pPr>
      <a:lvl8pPr marL="2902123">
        <a:defRPr>
          <a:latin typeface="+mn-lt"/>
          <a:ea typeface="+mn-ea"/>
          <a:cs typeface="+mn-cs"/>
        </a:defRPr>
      </a:lvl8pPr>
      <a:lvl9pPr marL="3316712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"/>
            <a:ext cx="12192478" cy="6857732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 userDrawn="1"/>
        </p:nvSpPr>
        <p:spPr>
          <a:xfrm>
            <a:off x="504825" y="1994716"/>
            <a:ext cx="9144000" cy="34726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rtl="0">
              <a:buClr>
                <a:srgbClr val="E40042"/>
              </a:buClr>
              <a:buSzPct val="75000"/>
              <a:buFont typeface="Wingdings" panose="05000000000000000000" pitchFamily="2" charset="2"/>
              <a:buChar char="n"/>
            </a:pPr>
            <a:endParaRPr lang="de-DE" sz="2400" b="1" dirty="0">
              <a:solidFill>
                <a:srgbClr val="42515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4" name="Untertitel 2"/>
          <p:cNvSpPr txBox="1">
            <a:spLocks/>
          </p:cNvSpPr>
          <p:nvPr userDrawn="1"/>
        </p:nvSpPr>
        <p:spPr>
          <a:xfrm>
            <a:off x="504825" y="6471466"/>
            <a:ext cx="9144000" cy="2904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sz="1000" b="0" i="0" u="none" strike="noStrike" kern="1200" baseline="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Infosessions 2024</a:t>
            </a:r>
          </a:p>
        </p:txBody>
      </p:sp>
    </p:spTree>
    <p:extLst>
      <p:ext uri="{BB962C8B-B14F-4D97-AF65-F5344CB8AC3E}">
        <p14:creationId xmlns:p14="http://schemas.microsoft.com/office/powerpoint/2010/main" val="306186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81809CA-DC38-4A0A-91D6-42079A9D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3434B0-8C5A-49F0-B610-489BD3920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F1E9C9-BC4B-4B35-8C5F-D7A4C8B23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61FBB-11ED-4487-9ED7-B890DB15E2E2}" type="datetime1">
              <a:rPr lang="de-DE" smtClean="0"/>
              <a:t>12.03.2025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03D51E-C181-4A68-835D-D4A87963E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9FD774-C24E-45CD-9232-537C5BF87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FA1DD-C2EF-4668-8163-FA3C9CF265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195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5D6565B-D1E2-425C-A6C4-D949CDC7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61BBFA-37F6-43CA-88CA-DF9C8C31F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7A84F7-F53C-4ECA-8DA9-668DEF4CB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68869-DE6A-468A-BE6C-12211F1CD2F9}" type="datetime1">
              <a:rPr lang="de-DE" smtClean="0"/>
              <a:t>12.03.2025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C22165-BB60-4A78-B6AF-4B825407B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12D9CE-94A7-4113-9A05-90E2EF161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BC8BA-5C0A-4FCF-A530-38A2086923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5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312583312113454" TargetMode="External"/><Relationship Id="rId3" Type="http://schemas.openxmlformats.org/officeDocument/2006/relationships/hyperlink" Target="https://tl1host.eu/SWBI/#home" TargetMode="External"/><Relationship Id="rId7" Type="http://schemas.openxmlformats.org/officeDocument/2006/relationships/hyperlink" Target="https://www.wg-gesucht.de/en/wg-zimmer-in-Detmold.25.0.1.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kleinanzeigen.de/s-auf-zeit-wg/detmold/zimmer/k0c199l1792" TargetMode="External"/><Relationship Id="rId11" Type="http://schemas.openxmlformats.org/officeDocument/2006/relationships/image" Target="../media/image25.jpg"/><Relationship Id="rId5" Type="http://schemas.openxmlformats.org/officeDocument/2006/relationships/hyperlink" Target="https://unihome-hoexter.de/" TargetMode="External"/><Relationship Id="rId10" Type="http://schemas.openxmlformats.org/officeDocument/2006/relationships/hyperlink" Target="https://www.th-owl.de/files/subwebs/international/incomings/Accommodation_Detmold_12.2023.pdf" TargetMode="External"/><Relationship Id="rId4" Type="http://schemas.openxmlformats.org/officeDocument/2006/relationships/hyperlink" Target="mailto:a.meier@landesverband-lippe.de" TargetMode="External"/><Relationship Id="rId9" Type="http://schemas.openxmlformats.org/officeDocument/2006/relationships/hyperlink" Target="https://www.th-owl.de/studium/studienstart/wohnen-in-ow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gw-bielefeld.d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g"/><Relationship Id="rId4" Type="http://schemas.openxmlformats.org/officeDocument/2006/relationships/hyperlink" Target="mailto:info@bgw-bielefeld.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whatsapp.com/HOH8v0668qMEpzsPjPVPV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hn.de/buchung/fahrplan/suche#sts=true&amp;so=Frankfurt(Main)Flugh&amp;zo=Detmold&amp;kl=2&amp;r=13:16:KLASSENLOS:1&amp;soid=A%3D1%40O%3DFrankfurt(Main)Flugh%40X%3D8570972%40Y%3D50051210%40U%3D80%40L%3D8000281%40B%3D1%40p%3D1723056913%40i%3DU%C3%97008002745%40&amp;zoid=A%3D1%40O%3DDetmold%40X%3D8872857%40Y%3D51940742%40U%3D80%40L%3D8001420%40B%3D1%40p%3D1723056913%40i%3DU%C3%97008013460%40&amp;sot=ST&amp;zot=ST&amp;soei=8000281&amp;zoei=8001420&amp;hd=2024-08-09T12:17:19&amp;hza=D&amp;hz=%5B%5D&amp;ar=false&amp;s=true&amp;d=false&amp;vm=00,01,02,03,04,05,06,07,08,09&amp;fm=false&amp;bp=false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th-owl.de/skim/dokumentation/semesterticket/#tab-c86676-1" TargetMode="External"/><Relationship Id="rId5" Type="http://schemas.openxmlformats.org/officeDocument/2006/relationships/hyperlink" Target="https://www.bahn.de/buchung/fahrplan/suche#sts=true&amp;so=Frankfurt(Main)Flugh&amp;zo=Hochschule%2C%20H%C3%B6xter&amp;kl=2&amp;r=13:16:KLASSENLOS:1&amp;soid=A%3D1%40O%3DFrankfurt(Main)Flugh%40X%3D8570972%40Y%3D50051210%40U%3D80%40L%3D8000281%40B%3D1%40p%3D1723056913%40i%3DU%C3%97008002745%40&amp;zoid=A%3D1%40O%3DHochschule%2C%20H%C3%B6xter%40X%3D9371848%40Y%3D51766163%40U%3D80%40L%3D920298%40B%3D1%40p%3D1723056913%40&amp;sot=ST&amp;zot=ST&amp;soei=8000281&amp;zoei=920298&amp;hd=2024-08-09T12:17:19&amp;hza=D&amp;hz=%5B%5D&amp;ar=false&amp;s=true&amp;d=false&amp;vm=00,01,02,03,04,05,06,07,08,09&amp;fm=false&amp;bp=false" TargetMode="External"/><Relationship Id="rId4" Type="http://schemas.openxmlformats.org/officeDocument/2006/relationships/hyperlink" Target="https://www.bahn.de/buchung/fahrplan/suche#sts=true&amp;so=Frankfurt(Main)Flugh&amp;zo=Lemgo&amp;kl=2&amp;r=13:16:KLASSENLOS:1&amp;soid=A%3D1%40O%3DFrankfurt(Main)Flugh%40X%3D8570972%40Y%3D50051210%40U%3D80%40L%3D8000281%40B%3D1%40p%3D1723056913%40i%3DU%C3%97008002745%40&amp;zoid=A%3D1%40O%3DLemgo%40X%3D8894700%40Y%3D52022400%40U%3D80%40L%3D8003633%40B%3D1%40p%3D1723056913%40i%3DU%C3%97008013484%40&amp;sot=ST&amp;zot=ST&amp;soei=8000281&amp;zoei=8003633&amp;hd=2024-08-09T12:17:19&amp;hza=D&amp;hz=%5B%5D&amp;ar=false&amp;s=true&amp;d=false&amp;vm=00,01,02,03,04,05,06,07,08,09&amp;fm=false&amp;bp=fals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docs.google.com/presentation/d/1bWGHzGXTcPu20y43abX1NGAnKXRVXjWdKSbrN2lMgW8/edit?usp=sharing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-owl.de/international/international-campus-th-owl/even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th-owl.de/international/international-student-guide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aryse.niemeier@th-owl.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hyperlink" Target="mailto:kerstin.Rosemann@th-owl.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1009650" y="4868863"/>
            <a:ext cx="10219628" cy="9890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aseline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20A457-DA5E-4BC1-AA9B-ECCEBFFA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Welcome at TH OWL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7A89354-FCDF-4D17-AF87-6D6BF505722F}"/>
              </a:ext>
            </a:extLst>
          </p:cNvPr>
          <p:cNvSpPr txBox="1"/>
          <p:nvPr/>
        </p:nvSpPr>
        <p:spPr>
          <a:xfrm>
            <a:off x="1884951" y="1767944"/>
            <a:ext cx="1102267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Visa</a:t>
            </a:r>
            <a:endParaRPr lang="de-DE" sz="5000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0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Arrival </a:t>
            </a:r>
            <a:r>
              <a:rPr lang="de-DE" sz="5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de-DE" sz="50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 Living in OWL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50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Settling</a:t>
            </a:r>
            <a:r>
              <a:rPr lang="de-DE" sz="50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Ostwestfalen-Lippe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0959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F7680C-251A-49D2-81CE-49B238FE9A58}"/>
              </a:ext>
            </a:extLst>
          </p:cNvPr>
          <p:cNvSpPr txBox="1"/>
          <p:nvPr/>
        </p:nvSpPr>
        <p:spPr>
          <a:xfrm>
            <a:off x="296640" y="259081"/>
            <a:ext cx="40235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Living in OWL – </a:t>
            </a:r>
          </a:p>
          <a:p>
            <a:r>
              <a:rPr lang="de-DE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F50781-9829-40B5-BD17-D22EAE43C1FA}"/>
              </a:ext>
            </a:extLst>
          </p:cNvPr>
          <p:cNvSpPr txBox="1"/>
          <p:nvPr/>
        </p:nvSpPr>
        <p:spPr>
          <a:xfrm>
            <a:off x="274319" y="2086495"/>
            <a:ext cx="11546379" cy="4758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Studierendenwerk Bielefeld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Registration: </a:t>
            </a:r>
            <a:r>
              <a:rPr lang="de-DE" sz="1800" u="sng" dirty="0">
                <a:solidFill>
                  <a:srgbClr val="1F386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https://tl1host.eu/SWBI/#home</a:t>
            </a:r>
            <a:endParaRPr lang="de-DE" sz="1800" dirty="0">
              <a:solidFill>
                <a:srgbClr val="1F386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Landesverband Lippe </a:t>
            </a:r>
            <a:r>
              <a:rPr lang="de-DE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Lemgo and Detmold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a.meier@landesverband-lippe.de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Höxter</a:t>
            </a:r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platforms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https://www.</a:t>
            </a:r>
            <a:r>
              <a:rPr lang="en-US" b="1" u="sng" dirty="0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kleinanzeigen</a:t>
            </a:r>
            <a:r>
              <a:rPr lang="en-US" u="sng" dirty="0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.de/s-auf-zeit-wg/detmold/zimmer/k0c199l1792</a:t>
            </a:r>
            <a:endParaRPr lang="en-US" u="sng" dirty="0">
              <a:solidFill>
                <a:srgbClr val="00007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https://www.wg-gesucht.de/en/wg-zimmer-in-Detmold.25.0.1.0.html</a:t>
            </a:r>
            <a:endParaRPr lang="en-US" u="sng" dirty="0">
              <a:solidFill>
                <a:srgbClr val="00007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Facebook page </a:t>
            </a:r>
            <a:r>
              <a:rPr lang="en-US" i="1" u="sng" dirty="0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TH OWL das </a:t>
            </a:r>
            <a:r>
              <a:rPr lang="en-US" i="1" u="sng" dirty="0" err="1">
                <a:solidFill>
                  <a:srgbClr val="00007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Völkchen</a:t>
            </a:r>
            <a:r>
              <a:rPr lang="en-US" dirty="0">
                <a:solidFill>
                  <a:srgbClr val="20386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 rentals are advertised in part by our students.</a:t>
            </a:r>
            <a:br>
              <a:rPr lang="en-US" dirty="0">
                <a:solidFill>
                  <a:srgbClr val="20386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solidFill>
                <a:srgbClr val="20386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alternative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OWL: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https://www.th-owl.de/studium/studienstart/wohnen-in-owl/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Wohnangebotsliste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solidFill>
                <a:srgbClr val="2038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03864"/>
              </a:solidFill>
              <a:ea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F165E9-B252-4155-A24E-32A88160DD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25" y="0"/>
            <a:ext cx="2200103" cy="16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2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F7680C-251A-49D2-81CE-49B238FE9A58}"/>
              </a:ext>
            </a:extLst>
          </p:cNvPr>
          <p:cNvSpPr txBox="1"/>
          <p:nvPr/>
        </p:nvSpPr>
        <p:spPr>
          <a:xfrm>
            <a:off x="296640" y="259081"/>
            <a:ext cx="40235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Living in OWL – </a:t>
            </a:r>
          </a:p>
          <a:p>
            <a:r>
              <a:rPr lang="de-DE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F50781-9829-40B5-BD17-D22EAE43C1FA}"/>
              </a:ext>
            </a:extLst>
          </p:cNvPr>
          <p:cNvSpPr txBox="1"/>
          <p:nvPr/>
        </p:nvSpPr>
        <p:spPr>
          <a:xfrm>
            <a:off x="274319" y="2086495"/>
            <a:ext cx="1154637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BGW – Bielefeld</a:t>
            </a:r>
          </a:p>
          <a:p>
            <a:b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220 Euro 4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apartment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250 Euro 3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apartment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280 Euro 2 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apartment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b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Website: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BGW Bielefeld</a:t>
            </a: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+49 521 8809-01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info@bgw-bielefeld.de</a:t>
            </a: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</a:t>
            </a:r>
            <a:r>
              <a:rPr lang="de-DE" sz="1800" b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</a:t>
            </a:r>
            <a:r>
              <a:rPr lang="de-DE" sz="1800" b="1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Carlmeyerstraße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1, 33613 Bielefeld, Germany</a:t>
            </a:r>
          </a:p>
          <a:p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Mentioning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you’re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TH OWL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inquiries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sometimes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prioritize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</a:t>
            </a:r>
            <a:endParaRPr lang="de-DE" dirty="0">
              <a:solidFill>
                <a:srgbClr val="203864"/>
              </a:solidFill>
              <a:ea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F165E9-B252-4155-A24E-32A88160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25" y="0"/>
            <a:ext cx="2200103" cy="16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F7680C-251A-49D2-81CE-49B238FE9A58}"/>
              </a:ext>
            </a:extLst>
          </p:cNvPr>
          <p:cNvSpPr txBox="1"/>
          <p:nvPr/>
        </p:nvSpPr>
        <p:spPr>
          <a:xfrm>
            <a:off x="296640" y="259081"/>
            <a:ext cx="402353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Living in OWL – </a:t>
            </a:r>
          </a:p>
          <a:p>
            <a:r>
              <a:rPr lang="de-DE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F50781-9829-40B5-BD17-D22EAE43C1FA}"/>
              </a:ext>
            </a:extLst>
          </p:cNvPr>
          <p:cNvSpPr txBox="1"/>
          <p:nvPr/>
        </p:nvSpPr>
        <p:spPr>
          <a:xfrm>
            <a:off x="274319" y="2086495"/>
            <a:ext cx="11546379" cy="4065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oin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international WhatsApp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iscuss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shared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apartment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exchange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finding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apartments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sublets</a:t>
            </a:r>
            <a:endParaRPr lang="de-DE" sz="180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 OWL International </a:t>
            </a:r>
            <a:r>
              <a:rPr lang="de-DE" sz="18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r>
              <a:rPr lang="de-DE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de-DE" sz="1800" u="sng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https://chat.whatsapp.com/HOH8v0668qMEpzsPjPVPVV</a:t>
            </a:r>
            <a:endParaRPr lang="de-DE" sz="1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>
              <a:solidFill>
                <a:srgbClr val="203864"/>
              </a:solidFill>
              <a:ea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5F165E9-B252-4155-A24E-32A88160D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25" y="0"/>
            <a:ext cx="2200103" cy="16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7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8D97113-10A5-4764-8381-E7C00471DD0F}"/>
              </a:ext>
            </a:extLst>
          </p:cNvPr>
          <p:cNvSpPr txBox="1"/>
          <p:nvPr/>
        </p:nvSpPr>
        <p:spPr>
          <a:xfrm>
            <a:off x="413558" y="532807"/>
            <a:ext cx="999397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Destination OWL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924161-33C4-402C-BB62-9566C398C469}"/>
              </a:ext>
            </a:extLst>
          </p:cNvPr>
          <p:cNvSpPr txBox="1"/>
          <p:nvPr/>
        </p:nvSpPr>
        <p:spPr>
          <a:xfrm>
            <a:off x="468283" y="1693156"/>
            <a:ext cx="112554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Flight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Germany (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likely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Frankfurt Int. Airport)</a:t>
            </a:r>
            <a:b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Deutsche Bahn: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Detmold:	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DB Schedule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Lemgo:	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DB Schedule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Höxter: 	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DB Schedule</a:t>
            </a: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Usage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„Deutschlandticket“:</a:t>
            </a:r>
          </a:p>
          <a:p>
            <a:b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all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busses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trams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underground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regional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(S-Bahn,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RegionalBahn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	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RegionalExpress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2.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The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usage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trains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(ICE, IC/EC)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private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companies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(Flix)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excluded</a:t>
            </a:r>
            <a: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de-DE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semesterticket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App „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owlMobil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“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SKIM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792472-D979-4F98-862D-09DE0F8AE3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92" y="1629730"/>
            <a:ext cx="3707476" cy="24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27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D52457D-F0F7-4AF4-BF87-3B3A14E7D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31973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F72B9E-BD03-4456-A32F-37E9CFB0C4DF}"/>
              </a:ext>
            </a:extLst>
          </p:cNvPr>
          <p:cNvSpPr txBox="1"/>
          <p:nvPr/>
        </p:nvSpPr>
        <p:spPr>
          <a:xfrm>
            <a:off x="9835340" y="1529541"/>
            <a:ext cx="23566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Technische Hochschule Ostwestfalen-Lippe</a:t>
            </a:r>
          </a:p>
          <a:p>
            <a:r>
              <a:rPr lang="de-DE" dirty="0" err="1"/>
              <a:t>Emilienstraße</a:t>
            </a:r>
            <a:r>
              <a:rPr lang="de-DE" dirty="0"/>
              <a:t> 45</a:t>
            </a:r>
          </a:p>
          <a:p>
            <a:r>
              <a:rPr lang="de-DE" dirty="0"/>
              <a:t>Tel.: +49 5231 769 0</a:t>
            </a:r>
          </a:p>
          <a:p>
            <a:r>
              <a:rPr lang="de-DE" dirty="0"/>
              <a:t>32756 Detmold</a:t>
            </a:r>
          </a:p>
        </p:txBody>
      </p:sp>
    </p:spTree>
    <p:extLst>
      <p:ext uri="{BB962C8B-B14F-4D97-AF65-F5344CB8AC3E}">
        <p14:creationId xmlns:p14="http://schemas.microsoft.com/office/powerpoint/2010/main" val="56728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5DB09D4-CE36-420F-9F4F-33053208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9614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589474-CF8C-4B99-96D1-41623218C384}"/>
              </a:ext>
            </a:extLst>
          </p:cNvPr>
          <p:cNvSpPr txBox="1"/>
          <p:nvPr/>
        </p:nvSpPr>
        <p:spPr>
          <a:xfrm>
            <a:off x="9775767" y="1524000"/>
            <a:ext cx="24162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Technische Hochschule Ostwestfalen-Lippe</a:t>
            </a:r>
          </a:p>
          <a:p>
            <a:r>
              <a:rPr lang="de-DE" dirty="0"/>
              <a:t>Campusallee 12</a:t>
            </a:r>
          </a:p>
          <a:p>
            <a:r>
              <a:rPr lang="de-DE" dirty="0"/>
              <a:t>Tel.: +49 5261 702 0</a:t>
            </a:r>
          </a:p>
          <a:p>
            <a:r>
              <a:rPr lang="de-DE" dirty="0"/>
              <a:t>32657 Lemgo</a:t>
            </a:r>
          </a:p>
        </p:txBody>
      </p:sp>
    </p:spTree>
    <p:extLst>
      <p:ext uri="{BB962C8B-B14F-4D97-AF65-F5344CB8AC3E}">
        <p14:creationId xmlns:p14="http://schemas.microsoft.com/office/powerpoint/2010/main" val="297932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375F39F-E04E-489D-87CE-D051CD0B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9614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E9B9E98-E1ED-4920-8F82-1A3D33C1CB2B}"/>
              </a:ext>
            </a:extLst>
          </p:cNvPr>
          <p:cNvSpPr txBox="1"/>
          <p:nvPr/>
        </p:nvSpPr>
        <p:spPr>
          <a:xfrm>
            <a:off x="9684328" y="1446414"/>
            <a:ext cx="25076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Technische Hochschule Ostwestfalen-Lippe</a:t>
            </a:r>
          </a:p>
          <a:p>
            <a:r>
              <a:rPr lang="de-DE" dirty="0"/>
              <a:t>An der Wilhelmshöhe 44</a:t>
            </a:r>
          </a:p>
          <a:p>
            <a:r>
              <a:rPr lang="de-DE" dirty="0"/>
              <a:t>Tel.: +49 5271 687 0</a:t>
            </a:r>
          </a:p>
          <a:p>
            <a:r>
              <a:rPr lang="de-DE" dirty="0"/>
              <a:t>37671 Höxter</a:t>
            </a:r>
          </a:p>
        </p:txBody>
      </p:sp>
    </p:spTree>
    <p:extLst>
      <p:ext uri="{BB962C8B-B14F-4D97-AF65-F5344CB8AC3E}">
        <p14:creationId xmlns:p14="http://schemas.microsoft.com/office/powerpoint/2010/main" val="209486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A8FF0-7934-46B5-B11A-C5AD55EE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10" y="814013"/>
            <a:ext cx="11598896" cy="5612666"/>
          </a:xfrm>
        </p:spPr>
        <p:txBody>
          <a:bodyPr/>
          <a:lstStyle/>
          <a:p>
            <a: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de-DE" sz="65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Settling</a:t>
            </a:r>
            <a: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OWL </a:t>
            </a:r>
            <a:b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65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6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F7680C-251A-49D2-81CE-49B238FE9A58}"/>
              </a:ext>
            </a:extLst>
          </p:cNvPr>
          <p:cNvSpPr txBox="1"/>
          <p:nvPr/>
        </p:nvSpPr>
        <p:spPr>
          <a:xfrm>
            <a:off x="266006" y="118072"/>
            <a:ext cx="100027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100" b="1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1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</a:t>
            </a: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</a:t>
            </a:r>
            <a:r>
              <a:rPr kumimoji="0" lang="de-DE" sz="41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</a:t>
            </a:r>
            <a:r>
              <a:rPr kumimoji="0" lang="de-DE" sz="41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on </a:t>
            </a: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campus</a:t>
            </a:r>
            <a:endParaRPr kumimoji="0" lang="de-DE" sz="4100" b="1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F50781-9829-40B5-BD17-D22EAE43C1FA}"/>
              </a:ext>
            </a:extLst>
          </p:cNvPr>
          <p:cNvSpPr txBox="1"/>
          <p:nvPr/>
        </p:nvSpPr>
        <p:spPr>
          <a:xfrm>
            <a:off x="266006" y="1787237"/>
            <a:ext cx="1154637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b="1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City Registration and Residence </a:t>
            </a:r>
            <a:r>
              <a:rPr lang="de-DE" b="1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permit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register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weeks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town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hall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so-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called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„Wohnungsgeberbestätigung“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filled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landlord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lvl="2"/>
            <a:b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Wohnungsgeberbestätigung</a:t>
            </a:r>
            <a:endParaRPr lang="de-DE" b="0" i="0" u="none" strike="noStrike" baseline="0" dirty="0">
              <a:solidFill>
                <a:srgbClr val="0101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de-DE" b="0" i="0" u="none" strike="noStrike" baseline="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de-DE" dirty="0">
              <a:solidFill>
                <a:srgbClr val="0101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electronic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residence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permit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NON-EU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receive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email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invitation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immigration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incl. a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documents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  <a:b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b="1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Activate </a:t>
            </a:r>
            <a:r>
              <a:rPr lang="de-DE" b="1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b="1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</a:t>
            </a:r>
            <a:r>
              <a:rPr lang="de-DE" b="1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b="1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</a:t>
            </a:r>
            <a:r>
              <a:rPr lang="de-DE" b="1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upon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arrival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confirmation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registration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5793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7EF41F7-7E49-48AE-86A6-196FD83C82E9}"/>
              </a:ext>
            </a:extLst>
          </p:cNvPr>
          <p:cNvSpPr txBox="1"/>
          <p:nvPr/>
        </p:nvSpPr>
        <p:spPr>
          <a:xfrm>
            <a:off x="1236517" y="476196"/>
            <a:ext cx="8045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Office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575FCE-1F51-4FB5-B002-703D84E8D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5" y="1398704"/>
            <a:ext cx="4876706" cy="376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9C1F6F8-24D7-4176-A69D-22574C4A4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3442" y="1379787"/>
            <a:ext cx="4635906" cy="37492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8F3B03C-DD21-4F99-BB65-8BBB99CB2051}"/>
              </a:ext>
            </a:extLst>
          </p:cNvPr>
          <p:cNvSpPr txBox="1"/>
          <p:nvPr/>
        </p:nvSpPr>
        <p:spPr>
          <a:xfrm>
            <a:off x="6531727" y="5147949"/>
            <a:ext cx="6097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Engagement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938C65-6BF3-40A9-A06A-9EEE6E82A3F3}"/>
              </a:ext>
            </a:extLst>
          </p:cNvPr>
          <p:cNvSpPr txBox="1"/>
          <p:nvPr/>
        </p:nvSpPr>
        <p:spPr>
          <a:xfrm>
            <a:off x="2067791" y="5106385"/>
            <a:ext cx="631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Buddy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4DCFC9-3F15-4D31-B207-4817969B02AD}"/>
              </a:ext>
            </a:extLst>
          </p:cNvPr>
          <p:cNvSpPr txBox="1"/>
          <p:nvPr/>
        </p:nvSpPr>
        <p:spPr>
          <a:xfrm>
            <a:off x="504997" y="5667941"/>
            <a:ext cx="8000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</a:p>
          <a:p>
            <a:r>
              <a:rPr lang="de-DE" sz="20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Contact</a:t>
            </a:r>
            <a:r>
              <a:rPr lang="de-DE" sz="2000" dirty="0">
                <a:solidFill>
                  <a:srgbClr val="425159"/>
                </a:solidFill>
              </a:rPr>
              <a:t> </a:t>
            </a:r>
            <a:r>
              <a:rPr lang="de-DE" sz="20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sz="2000" dirty="0">
                <a:solidFill>
                  <a:srgbClr val="425159"/>
                </a:solidFill>
              </a:rPr>
              <a:t> </a:t>
            </a:r>
            <a:r>
              <a:rPr lang="de-DE" sz="2000" dirty="0">
                <a:solidFill>
                  <a:srgbClr val="425159"/>
                </a:solidFill>
                <a:hlinkClick r:id="rId5"/>
              </a:rPr>
              <a:t>Buddy Team</a:t>
            </a:r>
            <a:endParaRPr lang="de-DE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36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198499" y="20819"/>
            <a:ext cx="5291663" cy="742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International Office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249B5A4-6C5F-41B6-90BC-CAD7C9F33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4" t="-1402" r="4616" b="1402"/>
          <a:stretch/>
        </p:blipFill>
        <p:spPr>
          <a:xfrm>
            <a:off x="0" y="-115315"/>
            <a:ext cx="6198499" cy="6973315"/>
          </a:xfrm>
          <a:prstGeom prst="rect">
            <a:avLst/>
          </a:prstGeom>
        </p:spPr>
      </p:pic>
      <p:sp>
        <p:nvSpPr>
          <p:cNvPr id="25" name="Untertitel 2">
            <a:extLst>
              <a:ext uri="{FF2B5EF4-FFF2-40B4-BE49-F238E27FC236}">
                <a16:creationId xmlns:a16="http://schemas.microsoft.com/office/drawing/2014/main" id="{E99A1D01-5B95-45E9-9163-3DA7FE714EFC}"/>
              </a:ext>
            </a:extLst>
          </p:cNvPr>
          <p:cNvSpPr txBox="1">
            <a:spLocks/>
          </p:cNvSpPr>
          <p:nvPr/>
        </p:nvSpPr>
        <p:spPr>
          <a:xfrm>
            <a:off x="504825" y="6471466"/>
            <a:ext cx="9144000" cy="29041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00" baseline="0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0675A7-5E7A-F24F-863B-E41718B2A46D}"/>
              </a:ext>
            </a:extLst>
          </p:cNvPr>
          <p:cNvSpPr/>
          <p:nvPr/>
        </p:nvSpPr>
        <p:spPr>
          <a:xfrm>
            <a:off x="8366899" y="1434488"/>
            <a:ext cx="28528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 O'Reilly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 International Office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DB573-3AE6-AA4A-95E6-16EC685C0EC9}"/>
              </a:ext>
            </a:extLst>
          </p:cNvPr>
          <p:cNvSpPr/>
          <p:nvPr/>
        </p:nvSpPr>
        <p:spPr>
          <a:xfrm>
            <a:off x="8386947" y="2810921"/>
            <a:ext cx="27764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 Kulasi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Erasmus Coordinator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B3CD57-774C-1A43-8335-5477DAA33956}"/>
              </a:ext>
            </a:extLst>
          </p:cNvPr>
          <p:cNvSpPr/>
          <p:nvPr/>
        </p:nvSpPr>
        <p:spPr>
          <a:xfrm>
            <a:off x="8386947" y="4039504"/>
            <a:ext cx="3297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Ananya Nagendran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Career Services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Coordinator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QualifyING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550675A7-5E7A-F24F-863B-E41718B2A46D}"/>
              </a:ext>
            </a:extLst>
          </p:cNvPr>
          <p:cNvSpPr/>
          <p:nvPr/>
        </p:nvSpPr>
        <p:spPr>
          <a:xfrm>
            <a:off x="8386947" y="5758069"/>
            <a:ext cx="3367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Anamaria Capsa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Coordinator for Refugee Program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NRWege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Welcome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50" y="881554"/>
            <a:ext cx="1752731" cy="11684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36" y="2261911"/>
            <a:ext cx="1746845" cy="11645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36" y="3703549"/>
            <a:ext cx="1752734" cy="11684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45" y="5205278"/>
            <a:ext cx="1752516" cy="1168344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D3392A-90E3-423D-9DF2-037A00B0FEF3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D3863F57-F642-460B-93D1-D41972127FE5}" type="datetime1">
              <a:rPr lang="de-DE" smtClean="0"/>
              <a:t>12.03.2025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83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DF7680C-251A-49D2-81CE-49B238FE9A58}"/>
              </a:ext>
            </a:extLst>
          </p:cNvPr>
          <p:cNvSpPr txBox="1"/>
          <p:nvPr/>
        </p:nvSpPr>
        <p:spPr>
          <a:xfrm>
            <a:off x="331737" y="517082"/>
            <a:ext cx="947389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  <a:r>
              <a:rPr kumimoji="0" lang="de-DE" sz="41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kumimoji="0" lang="de-DE" sz="41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kumimoji="0" lang="de-DE" sz="41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4100" b="1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events</a:t>
            </a:r>
            <a:endParaRPr kumimoji="0" lang="de-DE" sz="4100" b="1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F50781-9829-40B5-BD17-D22EAE43C1FA}"/>
              </a:ext>
            </a:extLst>
          </p:cNvPr>
          <p:cNvSpPr txBox="1"/>
          <p:nvPr/>
        </p:nvSpPr>
        <p:spPr>
          <a:xfrm>
            <a:off x="756566" y="1520288"/>
            <a:ext cx="10025307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de-DE" sz="1600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de-DE" sz="16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de-DE" sz="16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check out </a:t>
            </a:r>
            <a:r>
              <a:rPr lang="de-DE" sz="16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sz="16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</a:t>
            </a:r>
            <a:r>
              <a:rPr lang="de-DE" sz="16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events</a:t>
            </a:r>
            <a:r>
              <a:rPr lang="de-DE" sz="16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16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de-DE" sz="16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de-DE" sz="16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International Student Guide</a:t>
            </a:r>
            <a:endParaRPr lang="de-DE" sz="1600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r:id="rId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olidFill>
                <a:srgbClr val="425159"/>
              </a:solidFill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dirty="0">
              <a:solidFill>
                <a:srgbClr val="42515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17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57198" y="972100"/>
            <a:ext cx="898207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rtl="0"/>
            <a:r>
              <a:rPr lang="de-DE" sz="6500" b="0" i="0" u="none" strike="noStrike" baseline="0" dirty="0">
                <a:solidFill>
                  <a:schemeClr val="bg1"/>
                </a:solidFill>
                <a:latin typeface="Open Sans Light" panose="020B0306030504020204" pitchFamily="34" charset="0"/>
              </a:rPr>
              <a:t>	</a:t>
            </a:r>
            <a:r>
              <a:rPr lang="de-DE" sz="6500" b="0" i="0" u="none" strike="noStrike" baseline="0" dirty="0" err="1">
                <a:solidFill>
                  <a:schemeClr val="bg1"/>
                </a:solidFill>
                <a:latin typeface="Open Sans Light" panose="020B0306030504020204" pitchFamily="34" charset="0"/>
              </a:rPr>
              <a:t>Thank</a:t>
            </a:r>
            <a:r>
              <a:rPr lang="de-DE" sz="6500" b="0" i="0" u="none" strike="noStrike" baseline="0" dirty="0">
                <a:solidFill>
                  <a:schemeClr val="bg1"/>
                </a:solidFill>
                <a:latin typeface="Open Sans Light" panose="020B0306030504020204" pitchFamily="34" charset="0"/>
              </a:rPr>
              <a:t> </a:t>
            </a:r>
            <a:r>
              <a:rPr lang="de-DE" sz="6500" b="0" i="0" u="none" strike="noStrike" baseline="0" dirty="0" err="1">
                <a:solidFill>
                  <a:schemeClr val="bg1"/>
                </a:solidFill>
                <a:latin typeface="Open Sans Light" panose="020B0306030504020204" pitchFamily="34" charset="0"/>
              </a:rPr>
              <a:t>You</a:t>
            </a:r>
            <a:r>
              <a:rPr lang="de-DE" sz="6500" b="0" i="0" u="none" strike="noStrike" baseline="0" dirty="0">
                <a:solidFill>
                  <a:schemeClr val="bg1"/>
                </a:solidFill>
                <a:latin typeface="Open Sans Light" panose="020B0306030504020204" pitchFamily="34" charset="0"/>
              </a:rPr>
              <a:t>!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2CFE5B31-8B15-460F-AF8D-0FF51F2C1E40}"/>
              </a:ext>
            </a:extLst>
          </p:cNvPr>
          <p:cNvSpPr txBox="1">
            <a:spLocks/>
          </p:cNvSpPr>
          <p:nvPr/>
        </p:nvSpPr>
        <p:spPr>
          <a:xfrm>
            <a:off x="457198" y="3639132"/>
            <a:ext cx="9270691" cy="18466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500" b="0" i="0" u="none" strike="noStrike" kern="1200" baseline="30000" smtClean="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feel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chat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80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</a:t>
            </a:r>
            <a:endParaRPr lang="de-DE" sz="1800" baseline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1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70459" y="3713171"/>
            <a:ext cx="471793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Campus Detmold</a:t>
            </a:r>
          </a:p>
          <a:p>
            <a:pPr lvl="0">
              <a:defRPr/>
            </a:pP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Consultant </a:t>
            </a:r>
            <a:r>
              <a:rPr lang="de-DE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Outgoing</a:t>
            </a:r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/Incoming</a:t>
            </a:r>
          </a:p>
          <a:p>
            <a:pPr lvl="0"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4.109 –</a:t>
            </a:r>
            <a:r>
              <a:rPr lang="de-DE" sz="14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„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Bülow Block“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+49 5231 7696091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 tooltip="Opens window for sending email"/>
              </a:rPr>
              <a:t>maryse.niemeier@th-owl.de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campus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Tues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Thurs: 9.00 – 13.00 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Mon -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06232" y="3713171"/>
            <a:ext cx="486212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Campus Lemgo &amp; Höxter </a:t>
            </a:r>
          </a:p>
          <a:p>
            <a:pPr lvl="0"/>
            <a:r>
              <a:rPr lang="de-DE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Consultant Incoming </a:t>
            </a:r>
          </a:p>
          <a:p>
            <a:pPr lvl="0"/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1.117</a:t>
            </a:r>
          </a:p>
          <a:p>
            <a:pPr lvl="0"/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+49 5261 702 5836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kerstin.Rosemann@th-owl.de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campus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Mon &amp; Thu: 9.00 – 15.00 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Tue,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de-DE" sz="1400" b="0" i="0" u="none" strike="noStrike" kern="1200" cap="none" spc="0" normalizeH="0" noProof="0" dirty="0" err="1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Wed</a:t>
            </a:r>
            <a:r>
              <a:rPr kumimoji="0" lang="de-DE" sz="1400" b="0" i="0" u="none" strike="noStrike" kern="1200" cap="none" spc="0" normalizeH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de-DE" sz="14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42515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97494" y="731317"/>
            <a:ext cx="313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Maryse Niemeier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9" y="1100649"/>
            <a:ext cx="4644965" cy="26224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07" y="1103672"/>
            <a:ext cx="4644965" cy="261279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001107" y="783893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Kerstin Rosemann</a:t>
            </a:r>
          </a:p>
        </p:txBody>
      </p:sp>
    </p:spTree>
    <p:extLst>
      <p:ext uri="{BB962C8B-B14F-4D97-AF65-F5344CB8AC3E}">
        <p14:creationId xmlns:p14="http://schemas.microsoft.com/office/powerpoint/2010/main" val="348712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48887" y="0"/>
            <a:ext cx="8982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Locations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643" y="839908"/>
            <a:ext cx="2228549" cy="22198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530947" y="3173504"/>
            <a:ext cx="12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251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Lemgo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261887" y="3182624"/>
            <a:ext cx="12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251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Detmold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166615" y="3156878"/>
            <a:ext cx="1275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425159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Höxter</a:t>
            </a:r>
            <a:endParaRPr lang="en-GB" dirty="0">
              <a:solidFill>
                <a:srgbClr val="425159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16760"/>
          <a:stretch/>
        </p:blipFill>
        <p:spPr>
          <a:xfrm>
            <a:off x="1058740" y="839388"/>
            <a:ext cx="2241413" cy="2234365"/>
          </a:xfrm>
          <a:prstGeom prst="rect">
            <a:avLst/>
          </a:prstGeom>
        </p:spPr>
      </p:pic>
      <p:pic>
        <p:nvPicPr>
          <p:cNvPr id="5" name="Grafik 13">
            <a:extLst>
              <a:ext uri="{FF2B5EF4-FFF2-40B4-BE49-F238E27FC236}">
                <a16:creationId xmlns:a16="http://schemas.microsoft.com/office/drawing/2014/main" id="{06090D0D-358D-09C1-BCAE-57FE1F08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47" r="26704" b="47"/>
          <a:stretch/>
        </p:blipFill>
        <p:spPr>
          <a:xfrm>
            <a:off x="8474822" y="821920"/>
            <a:ext cx="2171115" cy="22122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1A4D32F-4F53-437E-93D3-42E51E338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815" y="3815160"/>
            <a:ext cx="4777047" cy="3042840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26B4009-A03C-4B98-86DE-19D752C9B44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FD71BAA4-AADF-4B0B-9AAC-C1C1BB28D0FE}" type="datetime1">
              <a:rPr lang="de-DE" smtClean="0"/>
              <a:t>12.03.2025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71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" r="25315"/>
          <a:stretch/>
        </p:blipFill>
        <p:spPr>
          <a:xfrm>
            <a:off x="6910253" y="942113"/>
            <a:ext cx="1626920" cy="1631088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49134" y="216304"/>
            <a:ext cx="5338763" cy="334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kumimoji="0" lang="de-DE" sz="4000" b="1" i="0" u="none" strike="noStrike" kern="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Departments</a:t>
            </a:r>
            <a:endParaRPr lang="de-DE" sz="4000" b="1" dirty="0">
              <a:solidFill>
                <a:srgbClr val="425159"/>
              </a:solidFill>
            </a:endParaRPr>
          </a:p>
          <a:p>
            <a:endParaRPr lang="de-DE" sz="3600" dirty="0"/>
          </a:p>
          <a:p>
            <a:endParaRPr lang="de-DE" sz="3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381693" y="816638"/>
            <a:ext cx="11087100" cy="56756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SzPct val="75000"/>
              <a:buNone/>
            </a:pPr>
            <a:r>
              <a:rPr lang="de-D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Creative Campus Detmold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Detmold School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Architecture and Interior Design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Engineering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endParaRPr lang="de-DE" sz="1600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00000"/>
              </a:lnSpc>
              <a:buSzPct val="75000"/>
              <a:buNone/>
            </a:pPr>
            <a:r>
              <a:rPr lang="de-DE" sz="20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Innovation Campus Lemgo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 Science Technologies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Electrical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Engineering and Computer Science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Mechanical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Engineering and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Mechatronics</a:t>
            </a:r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Engineering and Wood Technology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Administration and Economics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00000"/>
              </a:lnSpc>
              <a:buSzPct val="75000"/>
              <a:buNone/>
            </a:pPr>
            <a:r>
              <a:rPr lang="de-DE" sz="2000" dirty="0" err="1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</a:t>
            </a:r>
            <a:r>
              <a:rPr lang="de-DE" sz="2000" dirty="0">
                <a:solidFill>
                  <a:srgbClr val="42515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Campus Höxter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Engineering and Applied Computer Science</a:t>
            </a: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Landscape Architecture and Environmental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</a:t>
            </a:r>
            <a:endParaRPr lang="de-DE" sz="1600" dirty="0">
              <a:solidFill>
                <a:srgbClr val="4251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endParaRPr lang="de-DE" sz="1600" dirty="0"/>
          </a:p>
          <a:p>
            <a:pPr marL="800100" lvl="1" indent="-342900">
              <a:lnSpc>
                <a:spcPct val="100000"/>
              </a:lnSpc>
              <a:buSzPct val="75000"/>
              <a:buFont typeface="Wingdings" panose="05000000000000000000" pitchFamily="2" charset="2"/>
              <a:buChar char="n"/>
            </a:pPr>
            <a:endParaRPr lang="de-DE" sz="1600" dirty="0"/>
          </a:p>
          <a:p>
            <a:pPr marL="0" indent="0">
              <a:lnSpc>
                <a:spcPct val="150000"/>
              </a:lnSpc>
              <a:buSzPct val="75000"/>
              <a:buNone/>
            </a:pPr>
            <a:endParaRPr lang="de-DE" sz="2000" dirty="0">
              <a:solidFill>
                <a:srgbClr val="425159"/>
              </a:solidFill>
            </a:endParaRPr>
          </a:p>
          <a:p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000A6E-E4E7-4F54-88A8-5FCB64EB1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082" y="2795777"/>
            <a:ext cx="1621677" cy="161558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F047865-BE0A-461A-B301-65FB042DF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503" y="4700741"/>
            <a:ext cx="1629294" cy="16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A8FF0-7934-46B5-B11A-C5AD55EE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10" y="814013"/>
            <a:ext cx="10515600" cy="1325563"/>
          </a:xfrm>
        </p:spPr>
        <p:txBody>
          <a:bodyPr/>
          <a:lstStyle/>
          <a:p>
            <a: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Visa</a:t>
            </a:r>
          </a:p>
        </p:txBody>
      </p:sp>
    </p:spTree>
    <p:extLst>
      <p:ext uri="{BB962C8B-B14F-4D97-AF65-F5344CB8AC3E}">
        <p14:creationId xmlns:p14="http://schemas.microsoft.com/office/powerpoint/2010/main" val="4098604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C3D34C65-202E-402E-9C34-3320781C3ECE}"/>
              </a:ext>
            </a:extLst>
          </p:cNvPr>
          <p:cNvSpPr txBox="1"/>
          <p:nvPr/>
        </p:nvSpPr>
        <p:spPr>
          <a:xfrm>
            <a:off x="138930" y="155325"/>
            <a:ext cx="10554315" cy="66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 Arrival – what consequences to face 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FA6CB0-A842-4C69-9974-C4A50662AB42}"/>
              </a:ext>
            </a:extLst>
          </p:cNvPr>
          <p:cNvSpPr txBox="1"/>
          <p:nvPr/>
        </p:nvSpPr>
        <p:spPr>
          <a:xfrm>
            <a:off x="142086" y="986289"/>
            <a:ext cx="111805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admission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Summer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valid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winter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2025/26.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Enrolment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possible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starting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May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want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chose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send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email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receiving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explanation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Latest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date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arrival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starting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Summer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MIT:  22 April</a:t>
            </a:r>
          </a:p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MAE: 02 April </a:t>
            </a:r>
          </a:p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endParaRPr lang="de-D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will not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time,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recommended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</a:t>
            </a:r>
            <a:r>
              <a:rPr lang="de-D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F8BB36-797B-440F-BFDE-B0531A6E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064" y="2744498"/>
            <a:ext cx="235935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4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C3D34C65-202E-402E-9C34-3320781C3ECE}"/>
              </a:ext>
            </a:extLst>
          </p:cNvPr>
          <p:cNvSpPr txBox="1"/>
          <p:nvPr/>
        </p:nvSpPr>
        <p:spPr>
          <a:xfrm>
            <a:off x="138930" y="155325"/>
            <a:ext cx="10554315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Enrolled but no arrival on time possible – what consequences to face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FA6CB0-A842-4C69-9974-C4A50662AB42}"/>
              </a:ext>
            </a:extLst>
          </p:cNvPr>
          <p:cNvSpPr txBox="1"/>
          <p:nvPr/>
        </p:nvSpPr>
        <p:spPr>
          <a:xfrm>
            <a:off x="142086" y="986289"/>
            <a:ext cx="111805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latest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date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arrival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1: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Withdraw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enrolment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Deadline: 31.08 resp. 28./29.02.</a:t>
            </a:r>
          </a:p>
          <a:p>
            <a:pPr lvl="3"/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re-imbursement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3"/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3"/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42515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 2: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enrolled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until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arrival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own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responsibility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obligation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being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personally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dues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 </a:t>
            </a:r>
          </a:p>
          <a:p>
            <a:pPr lvl="2">
              <a:defRPr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</a:p>
          <a:p>
            <a:pPr lvl="1">
              <a:defRPr/>
            </a:pPr>
            <a:r>
              <a:rPr lang="de-DE" sz="16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Consequences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de-D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all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insurance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contributions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enrolment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Payments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reimbursed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exception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miss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!)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reset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DE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semesters</a:t>
            </a:r>
            <a:r>
              <a:rPr lang="de-D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F8BB36-797B-440F-BFDE-B0531A6E8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415" y="1569422"/>
            <a:ext cx="235935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4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A8FF0-7934-46B5-B11A-C5AD55EE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73192"/>
            <a:ext cx="9582510" cy="2760460"/>
          </a:xfrm>
        </p:spPr>
        <p:txBody>
          <a:bodyPr/>
          <a:lstStyle/>
          <a:p>
            <a:r>
              <a:rPr lang="de-DE" sz="65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Arrival and 	Living in  	Ostwestfalen-	Lippe </a:t>
            </a:r>
          </a:p>
        </p:txBody>
      </p:sp>
    </p:spTree>
    <p:extLst>
      <p:ext uri="{BB962C8B-B14F-4D97-AF65-F5344CB8AC3E}">
        <p14:creationId xmlns:p14="http://schemas.microsoft.com/office/powerpoint/2010/main" val="2280643799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">
  <a:themeElements>
    <a:clrScheme name="Benutzerdefiniert 2">
      <a:dk1>
        <a:srgbClr val="425159"/>
      </a:dk1>
      <a:lt1>
        <a:sysClr val="window" lastClr="FFFFFF"/>
      </a:lt1>
      <a:dk2>
        <a:srgbClr val="2C373D"/>
      </a:dk2>
      <a:lt2>
        <a:srgbClr val="E7E6E6"/>
      </a:lt2>
      <a:accent1>
        <a:srgbClr val="E50043"/>
      </a:accent1>
      <a:accent2>
        <a:srgbClr val="A40235"/>
      </a:accent2>
      <a:accent3>
        <a:srgbClr val="82022A"/>
      </a:accent3>
      <a:accent4>
        <a:srgbClr val="425159"/>
      </a:accent4>
      <a:accent5>
        <a:srgbClr val="2C373D"/>
      </a:accent5>
      <a:accent6>
        <a:srgbClr val="212B2F"/>
      </a:accent6>
      <a:hlink>
        <a:srgbClr val="1E4E79"/>
      </a:hlink>
      <a:folHlink>
        <a:srgbClr val="A402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">
  <a:themeElements>
    <a:clrScheme name="Benutzerdefiniert 2">
      <a:dk1>
        <a:srgbClr val="425159"/>
      </a:dk1>
      <a:lt1>
        <a:sysClr val="window" lastClr="FFFFFF"/>
      </a:lt1>
      <a:dk2>
        <a:srgbClr val="2C373D"/>
      </a:dk2>
      <a:lt2>
        <a:srgbClr val="E7E6E6"/>
      </a:lt2>
      <a:accent1>
        <a:srgbClr val="E50043"/>
      </a:accent1>
      <a:accent2>
        <a:srgbClr val="A40235"/>
      </a:accent2>
      <a:accent3>
        <a:srgbClr val="82022A"/>
      </a:accent3>
      <a:accent4>
        <a:srgbClr val="425159"/>
      </a:accent4>
      <a:accent5>
        <a:srgbClr val="2C373D"/>
      </a:accent5>
      <a:accent6>
        <a:srgbClr val="212B2F"/>
      </a:accent6>
      <a:hlink>
        <a:srgbClr val="1E4E79"/>
      </a:hlink>
      <a:folHlink>
        <a:srgbClr val="A402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">
  <a:themeElements>
    <a:clrScheme name="Benutzerdefiniert 2">
      <a:dk1>
        <a:srgbClr val="425159"/>
      </a:dk1>
      <a:lt1>
        <a:sysClr val="window" lastClr="FFFFFF"/>
      </a:lt1>
      <a:dk2>
        <a:srgbClr val="2C373D"/>
      </a:dk2>
      <a:lt2>
        <a:srgbClr val="E7E6E6"/>
      </a:lt2>
      <a:accent1>
        <a:srgbClr val="E50043"/>
      </a:accent1>
      <a:accent2>
        <a:srgbClr val="A40235"/>
      </a:accent2>
      <a:accent3>
        <a:srgbClr val="82022A"/>
      </a:accent3>
      <a:accent4>
        <a:srgbClr val="425159"/>
      </a:accent4>
      <a:accent5>
        <a:srgbClr val="2C373D"/>
      </a:accent5>
      <a:accent6>
        <a:srgbClr val="212B2F"/>
      </a:accent6>
      <a:hlink>
        <a:srgbClr val="1E4E79"/>
      </a:hlink>
      <a:folHlink>
        <a:srgbClr val="A402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">
  <a:themeElements>
    <a:clrScheme name="Benutzerdefiniert 2">
      <a:dk1>
        <a:srgbClr val="425159"/>
      </a:dk1>
      <a:lt1>
        <a:sysClr val="window" lastClr="FFFFFF"/>
      </a:lt1>
      <a:dk2>
        <a:srgbClr val="2C373D"/>
      </a:dk2>
      <a:lt2>
        <a:srgbClr val="E7E6E6"/>
      </a:lt2>
      <a:accent1>
        <a:srgbClr val="E50043"/>
      </a:accent1>
      <a:accent2>
        <a:srgbClr val="A40235"/>
      </a:accent2>
      <a:accent3>
        <a:srgbClr val="82022A"/>
      </a:accent3>
      <a:accent4>
        <a:srgbClr val="425159"/>
      </a:accent4>
      <a:accent5>
        <a:srgbClr val="2C373D"/>
      </a:accent5>
      <a:accent6>
        <a:srgbClr val="212B2F"/>
      </a:accent6>
      <a:hlink>
        <a:srgbClr val="1E4E79"/>
      </a:hlink>
      <a:folHlink>
        <a:srgbClr val="A402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">
  <a:themeElements>
    <a:clrScheme name="Benutzerdefiniert 2">
      <a:dk1>
        <a:srgbClr val="425159"/>
      </a:dk1>
      <a:lt1>
        <a:sysClr val="window" lastClr="FFFFFF"/>
      </a:lt1>
      <a:dk2>
        <a:srgbClr val="2C373D"/>
      </a:dk2>
      <a:lt2>
        <a:srgbClr val="E7E6E6"/>
      </a:lt2>
      <a:accent1>
        <a:srgbClr val="E50043"/>
      </a:accent1>
      <a:accent2>
        <a:srgbClr val="A40235"/>
      </a:accent2>
      <a:accent3>
        <a:srgbClr val="82022A"/>
      </a:accent3>
      <a:accent4>
        <a:srgbClr val="425159"/>
      </a:accent4>
      <a:accent5>
        <a:srgbClr val="2C373D"/>
      </a:accent5>
      <a:accent6>
        <a:srgbClr val="212B2F"/>
      </a:accent6>
      <a:hlink>
        <a:srgbClr val="1E4E79"/>
      </a:hlink>
      <a:folHlink>
        <a:srgbClr val="A40235"/>
      </a:folHlink>
    </a:clrScheme>
    <a:fontScheme name="Benutzerdefiniert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Microsoft Office PowerPoint</Application>
  <PresentationFormat>Breitbild</PresentationFormat>
  <Paragraphs>198</Paragraphs>
  <Slides>21</Slides>
  <Notes>14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10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40" baseType="lpstr">
      <vt:lpstr>Calibri</vt:lpstr>
      <vt:lpstr>Open Sans Light</vt:lpstr>
      <vt:lpstr>Open Sans</vt:lpstr>
      <vt:lpstr>Arial</vt:lpstr>
      <vt:lpstr>Open Sans bold</vt:lpstr>
      <vt:lpstr>Symbol</vt:lpstr>
      <vt:lpstr>Wingdings</vt:lpstr>
      <vt:lpstr>Calibri Light</vt:lpstr>
      <vt:lpstr>5_Office</vt:lpstr>
      <vt:lpstr>2_Office</vt:lpstr>
      <vt:lpstr>3_Office</vt:lpstr>
      <vt:lpstr>4_Office</vt:lpstr>
      <vt:lpstr>6_Office</vt:lpstr>
      <vt:lpstr>Office Theme</vt:lpstr>
      <vt:lpstr>7_Office</vt:lpstr>
      <vt:lpstr>Benutzerdefiniertes Design</vt:lpstr>
      <vt:lpstr>1_Benutzerdefiniertes Design</vt:lpstr>
      <vt:lpstr>2_Benutzerdefiniertes Design</vt:lpstr>
      <vt:lpstr>Diagramm</vt:lpstr>
      <vt:lpstr> Welcome at TH OWL </vt:lpstr>
      <vt:lpstr>PowerPoint-Präsentation</vt:lpstr>
      <vt:lpstr>PowerPoint-Präsentation</vt:lpstr>
      <vt:lpstr>PowerPoint-Präsentation</vt:lpstr>
      <vt:lpstr>PowerPoint-Präsentation</vt:lpstr>
      <vt:lpstr> Visa</vt:lpstr>
      <vt:lpstr>PowerPoint-Präsentation</vt:lpstr>
      <vt:lpstr>PowerPoint-Präsentation</vt:lpstr>
      <vt:lpstr> Arrival and  Living in   Ostwestfalen- Lippe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Settling in OWL  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Lena Heselmann</dc:creator>
  <cp:lastModifiedBy>Kerstin Rosemann</cp:lastModifiedBy>
  <cp:revision>194</cp:revision>
  <dcterms:created xsi:type="dcterms:W3CDTF">2020-06-17T09:47:01Z</dcterms:created>
  <dcterms:modified xsi:type="dcterms:W3CDTF">2025-03-12T09:03:54Z</dcterms:modified>
</cp:coreProperties>
</file>